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C999A2-85C4-46CE-BCBF-55B1918BA573}">
  <a:tblStyle styleId="{C8C999A2-85C4-46CE-BCBF-55B1918BA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19362b7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19362b7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821c06a7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821c06a7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21c06a7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821c06a7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821c06a7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821c06a7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21c06a72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821c06a7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819362b7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819362b7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21c06a7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21c06a7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05708ed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05708e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57e143c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57e143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821c06a7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821c06a7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7e143c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7e143c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19362b7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19362b7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21c06a7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21c06a7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821c06a72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821c06a7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21c06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21c06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21c06a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21c06a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6e8f793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6e8f793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6e8f793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6e8f793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21c06a7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21c06a7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821c06a7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821c06a7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21c06a7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821c06a7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thereon.github.io/netscope/#/gist/db945b393d40bfa26006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itylab.com/transportation/2017/02/how-to-teach-a-car-a-traffic-sign/516030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nlpr.ia.ac.cn/pal/trafficdata/recognition.htm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68100" y="1445325"/>
            <a:ext cx="8407800" cy="16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Chinese Traffic Sign Recognition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Based on Annotated Street View Images</a:t>
            </a:r>
            <a:endParaRPr sz="33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201022"/>
            <a:ext cx="5361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 Xu (Sophomore; Data Science)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Yuhan Yao (Sophomore; Data Science)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518525" y="424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Self Designed Architecture with more layers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5" y="1486725"/>
            <a:ext cx="3006800" cy="31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325" y="1566799"/>
            <a:ext cx="3261124" cy="30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6697875" y="2309100"/>
            <a:ext cx="222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 convolutional layers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3 max pooling layers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2 dropout layers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3 fully connected (dense) layers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7 batch normalization layers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819150" y="634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/>
              <a:t>Network with fewer layers works better</a:t>
            </a:r>
            <a:endParaRPr sz="2500"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125" y="1301400"/>
            <a:ext cx="2572474" cy="33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4980625" y="2432950"/>
            <a:ext cx="222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12589 training set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After 30 Epoches: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 Accuracy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:0.9718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Validation Accuracy: 0.3949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487100" y="46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ResNet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on ImageNet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http://ethereon.github.io/netscope/#/gist/db945b393d40bfa26006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125" y="1944425"/>
            <a:ext cx="5151751" cy="2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3023100" y="4143950"/>
            <a:ext cx="3097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Unfreeze the last two layers of ResNet 50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900" y="465825"/>
            <a:ext cx="3051050" cy="11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819150" y="634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875" y="1269975"/>
            <a:ext cx="2486799" cy="34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4980625" y="2432950"/>
            <a:ext cx="22269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12589 training set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Af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ter 30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Epoches: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Accura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cy:0.9773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Validation Accuracy: 0.2236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819150" y="655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VGG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on ImageNet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71537" y="1915462"/>
            <a:ext cx="4594050" cy="13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982975"/>
            <a:ext cx="5570999" cy="24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2055750" y="4396125"/>
            <a:ext cx="3097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Unfreeze the last two layers of VGG 16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819150" y="556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200"/>
              <a:t>VGG16 works better than ResNet50</a:t>
            </a:r>
            <a:endParaRPr sz="2200"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50" y="1258575"/>
            <a:ext cx="2596626" cy="34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3397450" y="2391675"/>
            <a:ext cx="22269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12589 training set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30 Epoches: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Acc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urac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y:0.9996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Validation Accuracy: 0.3834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Apply First self-designed model and VGG 16 to the 24000+ data set</a:t>
            </a:r>
            <a:endParaRPr sz="1800"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19150" y="1347150"/>
            <a:ext cx="34023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First Self-Designed Model:</a:t>
            </a:r>
            <a:endParaRPr/>
          </a:p>
        </p:txBody>
      </p:sp>
      <p:sp>
        <p:nvSpPr>
          <p:cNvPr id="270" name="Google Shape;270;p28"/>
          <p:cNvSpPr txBox="1"/>
          <p:nvPr>
            <p:ph idx="1" type="body"/>
          </p:nvPr>
        </p:nvSpPr>
        <p:spPr>
          <a:xfrm>
            <a:off x="4922550" y="1347150"/>
            <a:ext cx="10386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VGG 16:</a:t>
            </a: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6714425" y="2444250"/>
            <a:ext cx="22269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24998 training set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7 Epoches: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Train Accuracy: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0.9840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Validation Accuracy: 0.5090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288" y="-2659700"/>
            <a:ext cx="6386422" cy="24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52450"/>
            <a:ext cx="2142425" cy="293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075" y="1800200"/>
            <a:ext cx="1963450" cy="262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2695650" y="2586038"/>
            <a:ext cx="22269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24998 training set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25 Epoches: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Train Accuracy: 0.9848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Validation Accuracy:0.7812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(validation accuracy)</a:t>
            </a:r>
            <a:endParaRPr/>
          </a:p>
        </p:txBody>
      </p:sp>
      <p:graphicFrame>
        <p:nvGraphicFramePr>
          <p:cNvPr id="281" name="Google Shape;281;p29"/>
          <p:cNvGraphicFramePr/>
          <p:nvPr/>
        </p:nvGraphicFramePr>
        <p:xfrm>
          <a:off x="668500" y="203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{C8C999A2-85C4-46CE-BCBF-55B1918BA573}</a:tableStyleId>
              </a:tblPr>
              <a:tblGrid>
                <a:gridCol w="2093750"/>
                <a:gridCol w="2325150"/>
                <a:gridCol w="12943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Non-Data Augmentation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12589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 Self-Designed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67.94%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61.08%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Second Self-Designed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39.49%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22.36%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38.34%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p29"/>
          <p:cNvSpPr/>
          <p:nvPr/>
        </p:nvSpPr>
        <p:spPr>
          <a:xfrm>
            <a:off x="6433925" y="2491200"/>
            <a:ext cx="717900" cy="26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309650" y="1740975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82.3%</a:t>
            </a:r>
            <a:endParaRPr/>
          </a:p>
        </p:txBody>
      </p:sp>
      <p:sp>
        <p:nvSpPr>
          <p:cNvPr id="288" name="Google Shape;288;p30"/>
          <p:cNvSpPr txBox="1"/>
          <p:nvPr>
            <p:ph idx="1" type="body"/>
          </p:nvPr>
        </p:nvSpPr>
        <p:spPr>
          <a:xfrm>
            <a:off x="1309650" y="3120675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applied to test set: </a:t>
            </a:r>
            <a:r>
              <a:rPr lang="en"/>
              <a:t>First Model trained on training set with 24998 images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NYU Shanghai Data</a:t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76" y="1968575"/>
            <a:ext cx="1662151" cy="2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111" y="1964362"/>
            <a:ext cx="1662149" cy="245685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/>
          <p:nvPr/>
        </p:nvSpPr>
        <p:spPr>
          <a:xfrm>
            <a:off x="3247250" y="268880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3247250" y="293515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3247250" y="312930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1301550" y="300200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1301550" y="324835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1301550" y="3442500"/>
            <a:ext cx="315900" cy="3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635" y="2078638"/>
            <a:ext cx="4260741" cy="215992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4625725" y="4030900"/>
            <a:ext cx="678600" cy="16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4572000" y="4327700"/>
            <a:ext cx="1857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 accurate!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“Before self-driving </a:t>
            </a:r>
            <a:r>
              <a:rPr lang="en" sz="1900"/>
              <a:t>vehicles can truly operate autonomously, they need to master Street Sign 101.”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------- Laura Bliss (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CityLab</a:t>
            </a:r>
            <a:r>
              <a:rPr lang="en" sz="1900"/>
              <a:t>)</a:t>
            </a:r>
            <a:endParaRPr sz="19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75" y="3556887"/>
            <a:ext cx="3938126" cy="10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758" y="3602961"/>
            <a:ext cx="3591566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 and What to improve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CNN based on tensorflow.keras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learning based on keras.applications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Choose a proper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augmentation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</a:t>
            </a:r>
            <a:r>
              <a:rPr lang="en"/>
              <a:t>EW Dropout regularization</a:t>
            </a:r>
            <a:endParaRPr/>
          </a:p>
        </p:txBody>
      </p:sp>
      <p:sp>
        <p:nvSpPr>
          <p:cNvPr id="311" name="Google Shape;311;p3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improve: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various and larger data set to reduce variance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Combined with object detection to do further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AUC (accuracy can be deceiving sometimes)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25" y="294025"/>
            <a:ext cx="6366899" cy="47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type="title"/>
          </p:nvPr>
        </p:nvSpPr>
        <p:spPr>
          <a:xfrm>
            <a:off x="2110200" y="2514450"/>
            <a:ext cx="4923600" cy="615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&amp; </a:t>
            </a:r>
            <a:r>
              <a:rPr lang="en"/>
              <a:t>Description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800200"/>
            <a:ext cx="57984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Chinese Traffic Sign Database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- Traffic Sign Recognition Database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http://www.nlpr.ia.ac.cn/pal/trafficdata/recognition.html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325" y="712775"/>
            <a:ext cx="2879499" cy="17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/>
          <p:nvPr/>
        </p:nvSpPr>
        <p:spPr>
          <a:xfrm>
            <a:off x="2252675" y="3737475"/>
            <a:ext cx="48933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5"/>
          <p:cNvCxnSpPr/>
          <p:nvPr/>
        </p:nvCxnSpPr>
        <p:spPr>
          <a:xfrm>
            <a:off x="5326203" y="3745667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5"/>
          <p:cNvSpPr txBox="1"/>
          <p:nvPr/>
        </p:nvSpPr>
        <p:spPr>
          <a:xfrm>
            <a:off x="3525300" y="3761388"/>
            <a:ext cx="62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4170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5970725" y="3745675"/>
            <a:ext cx="62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1994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6733225" y="2501025"/>
            <a:ext cx="1686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Imbalanced data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50" y="1596713"/>
            <a:ext cx="2409601" cy="14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50" y="3151700"/>
            <a:ext cx="2830924" cy="15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425" y="1596725"/>
            <a:ext cx="2652910" cy="1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899" y="3079400"/>
            <a:ext cx="2409599" cy="156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7300" y="1610875"/>
            <a:ext cx="2476119" cy="13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3825" y="3151700"/>
            <a:ext cx="2409592" cy="135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6"/>
          <p:cNvCxnSpPr/>
          <p:nvPr/>
        </p:nvCxnSpPr>
        <p:spPr>
          <a:xfrm flipH="1" rot="10800000">
            <a:off x="674700" y="1615600"/>
            <a:ext cx="2324700" cy="138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6"/>
          <p:cNvCxnSpPr/>
          <p:nvPr/>
        </p:nvCxnSpPr>
        <p:spPr>
          <a:xfrm>
            <a:off x="685200" y="1605050"/>
            <a:ext cx="2314200" cy="141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-6940" l="-5840" r="5840" t="6939"/>
          <a:stretch/>
        </p:blipFill>
        <p:spPr>
          <a:xfrm>
            <a:off x="5712450" y="509014"/>
            <a:ext cx="2881600" cy="18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819150" y="1877913"/>
            <a:ext cx="48933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7"/>
          <p:cNvCxnSpPr/>
          <p:nvPr/>
        </p:nvCxnSpPr>
        <p:spPr>
          <a:xfrm>
            <a:off x="3892678" y="188610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17"/>
          <p:cNvGrpSpPr/>
          <p:nvPr/>
        </p:nvGrpSpPr>
        <p:grpSpPr>
          <a:xfrm>
            <a:off x="395100" y="3083575"/>
            <a:ext cx="8353800" cy="441900"/>
            <a:chOff x="395100" y="4292475"/>
            <a:chExt cx="8353800" cy="441900"/>
          </a:xfrm>
        </p:grpSpPr>
        <p:sp>
          <p:nvSpPr>
            <p:cNvPr id="172" name="Google Shape;172;p17"/>
            <p:cNvSpPr/>
            <p:nvPr/>
          </p:nvSpPr>
          <p:spPr>
            <a:xfrm>
              <a:off x="395100" y="4292475"/>
              <a:ext cx="8353800" cy="441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" name="Google Shape;173;p17"/>
            <p:cNvCxnSpPr/>
            <p:nvPr/>
          </p:nvCxnSpPr>
          <p:spPr>
            <a:xfrm>
              <a:off x="6798553" y="4300567"/>
              <a:ext cx="0" cy="425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17"/>
            <p:cNvSpPr txBox="1"/>
            <p:nvPr/>
          </p:nvSpPr>
          <p:spPr>
            <a:xfrm>
              <a:off x="3271975" y="4300575"/>
              <a:ext cx="7482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12589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7929178" y="4300567"/>
              <a:ext cx="0" cy="425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" name="Google Shape;176;p17"/>
            <p:cNvSpPr txBox="1"/>
            <p:nvPr/>
          </p:nvSpPr>
          <p:spPr>
            <a:xfrm>
              <a:off x="7053500" y="4300575"/>
              <a:ext cx="6207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1051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 txBox="1"/>
            <p:nvPr/>
          </p:nvSpPr>
          <p:spPr>
            <a:xfrm>
              <a:off x="8128200" y="4300575"/>
              <a:ext cx="6207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943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7"/>
          <p:cNvSpPr txBox="1"/>
          <p:nvPr/>
        </p:nvSpPr>
        <p:spPr>
          <a:xfrm>
            <a:off x="2091775" y="1901826"/>
            <a:ext cx="62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4170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4537200" y="1886113"/>
            <a:ext cx="62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1994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 rot="5400000">
            <a:off x="3207900" y="2495051"/>
            <a:ext cx="620700" cy="42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819150" y="1468713"/>
            <a:ext cx="2040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Original Dataset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17"/>
          <p:cNvGrpSpPr/>
          <p:nvPr/>
        </p:nvGrpSpPr>
        <p:grpSpPr>
          <a:xfrm>
            <a:off x="395100" y="4226575"/>
            <a:ext cx="8353800" cy="441900"/>
            <a:chOff x="395100" y="4292475"/>
            <a:chExt cx="8353800" cy="441900"/>
          </a:xfrm>
        </p:grpSpPr>
        <p:sp>
          <p:nvSpPr>
            <p:cNvPr id="183" name="Google Shape;183;p17"/>
            <p:cNvSpPr/>
            <p:nvPr/>
          </p:nvSpPr>
          <p:spPr>
            <a:xfrm>
              <a:off x="395100" y="4292475"/>
              <a:ext cx="8353800" cy="441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" name="Google Shape;184;p17"/>
            <p:cNvCxnSpPr/>
            <p:nvPr/>
          </p:nvCxnSpPr>
          <p:spPr>
            <a:xfrm>
              <a:off x="6798553" y="4300567"/>
              <a:ext cx="0" cy="425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" name="Google Shape;185;p17"/>
            <p:cNvSpPr txBox="1"/>
            <p:nvPr/>
          </p:nvSpPr>
          <p:spPr>
            <a:xfrm>
              <a:off x="3271975" y="4300575"/>
              <a:ext cx="7482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24998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6" name="Google Shape;186;p17"/>
            <p:cNvCxnSpPr/>
            <p:nvPr/>
          </p:nvCxnSpPr>
          <p:spPr>
            <a:xfrm>
              <a:off x="7929178" y="4300567"/>
              <a:ext cx="0" cy="425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7" name="Google Shape;187;p17"/>
            <p:cNvSpPr txBox="1"/>
            <p:nvPr/>
          </p:nvSpPr>
          <p:spPr>
            <a:xfrm>
              <a:off x="7053500" y="4300575"/>
              <a:ext cx="6207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1051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 txBox="1"/>
            <p:nvPr/>
          </p:nvSpPr>
          <p:spPr>
            <a:xfrm>
              <a:off x="8128200" y="4300575"/>
              <a:ext cx="6207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943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7"/>
          <p:cNvSpPr/>
          <p:nvPr/>
        </p:nvSpPr>
        <p:spPr>
          <a:xfrm rot="5400000">
            <a:off x="3207900" y="3663176"/>
            <a:ext cx="620700" cy="42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Naively predict all labels as category 54.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Accuracy: 108/943 = </a:t>
            </a:r>
            <a:r>
              <a:rPr b="1" lang="en" sz="1800"/>
              <a:t>11.45%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Tensorflow &amp; Keras</a:t>
            </a:r>
            <a:endParaRPr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Dropout Regularization (25%/50%)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Early Stopping Regularization (25-30 epoches)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Augmentation (None, 12000+, 24000+)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Cross-Entropy Loss Function (categorial)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Mini-Batch Gradient Descent (batch size:256)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ADAM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ReLu Activation 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Different Network Architecture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Transfer learning (ResNet50 &amp; VGG16)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50" y="1851813"/>
            <a:ext cx="21526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Self-designed CNN architecture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1576950"/>
            <a:ext cx="3667551" cy="30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4997125" y="2432950"/>
            <a:ext cx="2606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3 convolutional layers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 u="sng">
                <a:latin typeface="Calibri"/>
                <a:ea typeface="Calibri"/>
                <a:cs typeface="Calibri"/>
                <a:sym typeface="Calibri"/>
              </a:rPr>
              <a:t>max pooling</a:t>
            </a:r>
            <a:r>
              <a:rPr lang="en" u="sng">
                <a:latin typeface="Calibri"/>
                <a:ea typeface="Calibri"/>
                <a:cs typeface="Calibri"/>
                <a:sym typeface="Calibri"/>
              </a:rPr>
              <a:t> layers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3 dropout layers (25%)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2 fully connected (dense) layers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819150" y="39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" y="1291950"/>
            <a:ext cx="2270878" cy="30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2660675" y="2094450"/>
            <a:ext cx="222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With Data Augmentation: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12589 training set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25 Epoches: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Train Accuracy: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0.9774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Validation Accuracy: 0.6108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2315" l="1931" r="0" t="0"/>
          <a:stretch/>
        </p:blipFill>
        <p:spPr>
          <a:xfrm>
            <a:off x="4572000" y="1327125"/>
            <a:ext cx="2226900" cy="29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6623600" y="2094450"/>
            <a:ext cx="222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Without Data Augmentation: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Calibri"/>
                <a:ea typeface="Calibri"/>
                <a:cs typeface="Calibri"/>
                <a:sym typeface="Calibri"/>
              </a:rPr>
              <a:t>4170 training set</a:t>
            </a:r>
            <a:endParaRPr sz="1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30 Epoches: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Train Accuracy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:0.9835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Validation Accuracy: 0.6794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